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Prata"/>
      <p:regular r:id="rId20"/>
    </p:embeddedFont>
    <p:embeddedFont>
      <p:font typeface="Poppi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ata-regular.fntdata"/><Relationship Id="rId11" Type="http://schemas.openxmlformats.org/officeDocument/2006/relationships/slide" Target="slides/slide6.xml"/><Relationship Id="rId22" Type="http://schemas.openxmlformats.org/officeDocument/2006/relationships/font" Target="fonts/Poppins-bold.fntdata"/><Relationship Id="rId10" Type="http://schemas.openxmlformats.org/officeDocument/2006/relationships/slide" Target="slides/slide5.xml"/><Relationship Id="rId21" Type="http://schemas.openxmlformats.org/officeDocument/2006/relationships/font" Target="fonts/Poppins-regular.fntdata"/><Relationship Id="rId13" Type="http://schemas.openxmlformats.org/officeDocument/2006/relationships/slide" Target="slides/slide8.xml"/><Relationship Id="rId24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e62a9aa4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e62a9aa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e99a0adc5_15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e99a0adc5_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e62a9aa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be62a9aa42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e62a9aa4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be62a9aa42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e99a0adc5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be99a0adc5_2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6c29675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66c2967588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e99a0ad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be99a0adc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e0cf83b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annual?</a:t>
            </a:r>
            <a:endParaRPr/>
          </a:p>
        </p:txBody>
      </p:sp>
      <p:sp>
        <p:nvSpPr>
          <p:cNvPr id="123" name="Google Shape;123;g2be0cf83bb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maitake mushrooms: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effective in treating certain illnesses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maitake mushrooms in cancer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 in treating cold and flu, high and low blood pressure, immune function, and side effects of chemotherapy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maitake mushrooms are said to have an effect on blood sugar and it may lower blood pressure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large effects: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allergic reactions - these are more common in whole mushroom products rather than the extracts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digestive issues - this is said to </a:t>
            </a:r>
            <a:r>
              <a:rPr lang="en-US"/>
              <a:t>occur</a:t>
            </a:r>
            <a:r>
              <a:rPr lang="en-US"/>
              <a:t> when the mushrooms are raw or undercooked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blood sugar interactions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blood-thinning effects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immune system modulation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Sunflowers: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lowers blood pressure, cholesterol and blood sugar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term inflammation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is being done on blood sugar and type two diabetes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Chickpeas: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regulation of blood pressure and blood sugar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on chickpeas improving heart health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Canola oil: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 on heart health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canola oil is modeled as a heart-healthy fat, but there has been evidence that suggests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olive oil has a much better impact on lower blood levels</a:t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d5fb35c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flours: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FDA and Centers for Disease Control and Prevention have investigated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several outbreaks of foodborne illnesses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bacteria Salmonella was caused food poisoning which have caused mild to serious symptoms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Flours made directly from raw grains can be exposed to bacteria in the field or when the flour is being made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processing raw grains into flour does not kill bacteria</a:t>
            </a:r>
            <a:endParaRPr/>
          </a:p>
        </p:txBody>
      </p:sp>
      <p:sp>
        <p:nvSpPr>
          <p:cNvPr id="141" name="Google Shape;141;g2bd5fb35c6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e0cf83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annual?</a:t>
            </a:r>
            <a:endParaRPr/>
          </a:p>
        </p:txBody>
      </p:sp>
      <p:sp>
        <p:nvSpPr>
          <p:cNvPr id="149" name="Google Shape;149;g2be0cf83b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e0cf83b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annual?</a:t>
            </a:r>
            <a:endParaRPr/>
          </a:p>
        </p:txBody>
      </p:sp>
      <p:sp>
        <p:nvSpPr>
          <p:cNvPr id="162" name="Google Shape;162;g2be0cf83bb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e0cf83b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annual?</a:t>
            </a:r>
            <a:endParaRPr/>
          </a:p>
        </p:txBody>
      </p:sp>
      <p:sp>
        <p:nvSpPr>
          <p:cNvPr id="175" name="Google Shape;175;g2be0cf83bb8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.jpg"/><Relationship Id="rId6" Type="http://schemas.openxmlformats.org/officeDocument/2006/relationships/image" Target="../media/image21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.jp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.jp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da.gov/consumers/consumer-updates/flour-raw-food-and-other-safety-facts" TargetMode="External"/><Relationship Id="rId4" Type="http://schemas.openxmlformats.org/officeDocument/2006/relationships/hyperlink" Target="https://www.healthline.com/health/food-nutrition/maitake-mushroom" TargetMode="External"/><Relationship Id="rId9" Type="http://schemas.openxmlformats.org/officeDocument/2006/relationships/image" Target="../media/image1.jp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.jp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.jp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3"/>
          <p:cNvSpPr/>
          <p:nvPr/>
        </p:nvSpPr>
        <p:spPr>
          <a:xfrm>
            <a:off x="-3334495" y="4803241"/>
            <a:ext cx="9864255" cy="9864255"/>
          </a:xfrm>
          <a:custGeom>
            <a:rect b="b" l="l" r="r" t="t"/>
            <a:pathLst>
              <a:path extrusionOk="0" h="9864255" w="9864255">
                <a:moveTo>
                  <a:pt x="0" y="0"/>
                </a:moveTo>
                <a:lnTo>
                  <a:pt x="9864255" y="0"/>
                </a:lnTo>
                <a:lnTo>
                  <a:pt x="9864255" y="9864255"/>
                </a:lnTo>
                <a:lnTo>
                  <a:pt x="0" y="9864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64525" y="2639313"/>
            <a:ext cx="15566602" cy="153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718825" y="616732"/>
            <a:ext cx="34674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3">
                <a:solidFill>
                  <a:srgbClr val="4F81BD"/>
                </a:solidFill>
                <a:latin typeface="Poppins"/>
                <a:ea typeface="Poppins"/>
                <a:cs typeface="Poppins"/>
                <a:sym typeface="Poppins"/>
              </a:rPr>
              <a:t>Addison Neise</a:t>
            </a:r>
            <a:endParaRPr sz="2413">
              <a:solidFill>
                <a:srgbClr val="4F81B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3">
                <a:solidFill>
                  <a:srgbClr val="4F81BD"/>
                </a:solidFill>
                <a:latin typeface="Poppins"/>
                <a:ea typeface="Poppins"/>
                <a:cs typeface="Poppins"/>
                <a:sym typeface="Poppins"/>
              </a:rPr>
              <a:t>Cory Daut</a:t>
            </a:r>
            <a:endParaRPr sz="2413">
              <a:solidFill>
                <a:srgbClr val="4F81B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3">
                <a:solidFill>
                  <a:srgbClr val="4F81BD"/>
                </a:solidFill>
                <a:latin typeface="Poppins"/>
                <a:ea typeface="Poppins"/>
                <a:cs typeface="Poppins"/>
                <a:sym typeface="Poppins"/>
              </a:rPr>
              <a:t>Dan Prather</a:t>
            </a:r>
            <a:endParaRPr sz="2413">
              <a:solidFill>
                <a:srgbClr val="4F81B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3">
                <a:solidFill>
                  <a:srgbClr val="4F81BD"/>
                </a:solidFill>
                <a:latin typeface="Poppins"/>
                <a:ea typeface="Poppins"/>
                <a:cs typeface="Poppins"/>
                <a:sym typeface="Poppins"/>
              </a:rPr>
              <a:t>Jillian Brodeur</a:t>
            </a:r>
            <a:endParaRPr sz="2413">
              <a:solidFill>
                <a:srgbClr val="4F81B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715106" y="4124315"/>
            <a:ext cx="12673200" cy="59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92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USDA FOOD &amp; NUTRIENT ANALYSIS</a:t>
            </a:r>
            <a:endParaRPr sz="100">
              <a:solidFill>
                <a:schemeClr val="accent1"/>
              </a:solidFill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/>
          <p:nvPr/>
        </p:nvSpPr>
        <p:spPr>
          <a:xfrm rot="1464892">
            <a:off x="6434462" y="-4685041"/>
            <a:ext cx="13405827" cy="8940011"/>
          </a:xfrm>
          <a:custGeom>
            <a:rect b="b" l="l" r="r" t="t"/>
            <a:pathLst>
              <a:path extrusionOk="0" h="8940011" w="13405827">
                <a:moveTo>
                  <a:pt x="0" y="0"/>
                </a:moveTo>
                <a:lnTo>
                  <a:pt x="13405827" y="0"/>
                </a:lnTo>
                <a:lnTo>
                  <a:pt x="13405827" y="8940011"/>
                </a:lnTo>
                <a:lnTo>
                  <a:pt x="0" y="8940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6634535" y="867382"/>
            <a:ext cx="1593190" cy="3256947"/>
          </a:xfrm>
          <a:custGeom>
            <a:rect b="b" l="l" r="r" t="t"/>
            <a:pathLst>
              <a:path extrusionOk="0" h="3256947" w="1593190">
                <a:moveTo>
                  <a:pt x="0" y="0"/>
                </a:moveTo>
                <a:lnTo>
                  <a:pt x="1593190" y="0"/>
                </a:lnTo>
                <a:lnTo>
                  <a:pt x="1593190" y="3256948"/>
                </a:lnTo>
                <a:lnTo>
                  <a:pt x="0" y="3256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2280856">
            <a:off x="-192688" y="1956879"/>
            <a:ext cx="1940632" cy="2667535"/>
          </a:xfrm>
          <a:custGeom>
            <a:rect b="b" l="l" r="r" t="t"/>
            <a:pathLst>
              <a:path extrusionOk="0" h="2667535" w="1940632">
                <a:moveTo>
                  <a:pt x="0" y="0"/>
                </a:moveTo>
                <a:lnTo>
                  <a:pt x="1940632" y="0"/>
                </a:lnTo>
                <a:lnTo>
                  <a:pt x="1940632" y="2667535"/>
                </a:lnTo>
                <a:lnTo>
                  <a:pt x="0" y="2667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-1213069">
            <a:off x="1715344" y="2931486"/>
            <a:ext cx="4490226" cy="1481775"/>
          </a:xfrm>
          <a:custGeom>
            <a:rect b="b" l="l" r="r" t="t"/>
            <a:pathLst>
              <a:path extrusionOk="0" h="1481775" w="4490226">
                <a:moveTo>
                  <a:pt x="0" y="0"/>
                </a:moveTo>
                <a:lnTo>
                  <a:pt x="4490226" y="0"/>
                </a:lnTo>
                <a:lnTo>
                  <a:pt x="4490226" y="1481774"/>
                </a:lnTo>
                <a:lnTo>
                  <a:pt x="0" y="148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8144">
            <a:off x="16301507" y="2941822"/>
            <a:ext cx="1893652" cy="1282156"/>
          </a:xfrm>
          <a:custGeom>
            <a:rect b="b" l="l" r="r" t="t"/>
            <a:pathLst>
              <a:path extrusionOk="0" h="1282156" w="1893652">
                <a:moveTo>
                  <a:pt x="0" y="187010"/>
                </a:moveTo>
                <a:lnTo>
                  <a:pt x="1778497" y="0"/>
                </a:lnTo>
                <a:lnTo>
                  <a:pt x="1893653" y="1095146"/>
                </a:lnTo>
                <a:lnTo>
                  <a:pt x="115156" y="1282156"/>
                </a:lnTo>
                <a:lnTo>
                  <a:pt x="0" y="18701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840" l="-51669" r="-6844" t="-122775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4926" y="3136450"/>
            <a:ext cx="6640676" cy="66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Why it Matters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8" name="Google Shape;188;p22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2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3795" y="6128306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71" y="544344"/>
            <a:ext cx="3328616" cy="249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97870" y="1632325"/>
            <a:ext cx="3128828" cy="30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4510975" y="3629238"/>
            <a:ext cx="92661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Manufactured food labels</a:t>
            </a:r>
            <a:endParaRPr sz="4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4" name="Google Shape;194;p22"/>
          <p:cNvSpPr/>
          <p:nvPr/>
        </p:nvSpPr>
        <p:spPr>
          <a:xfrm rot="4437982">
            <a:off x="6683659" y="6467157"/>
            <a:ext cx="2721180" cy="3637012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2"/>
          <p:cNvSpPr txBox="1"/>
          <p:nvPr/>
        </p:nvSpPr>
        <p:spPr>
          <a:xfrm>
            <a:off x="6055300" y="4916925"/>
            <a:ext cx="80235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ata"/>
              <a:buChar char="●"/>
            </a:pPr>
            <a:r>
              <a:rPr lang="en-US" sz="3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Informed consumer</a:t>
            </a:r>
            <a:endParaRPr sz="3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ata"/>
              <a:buChar char="●"/>
            </a:pPr>
            <a:r>
              <a:rPr lang="en-US" sz="3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Truthful </a:t>
            </a:r>
            <a:r>
              <a:rPr lang="en-US" sz="3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advertising</a:t>
            </a:r>
            <a:endParaRPr sz="3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rata"/>
              <a:buChar char="●"/>
            </a:pPr>
            <a:r>
              <a:rPr lang="en-US" sz="32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Health and wellness</a:t>
            </a:r>
            <a:endParaRPr sz="32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751600" y="9141560"/>
            <a:ext cx="2367600" cy="6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-834575" y="-988775"/>
            <a:ext cx="1507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Why it Matters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3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3"/>
          <p:cNvSpPr/>
          <p:nvPr/>
        </p:nvSpPr>
        <p:spPr>
          <a:xfrm>
            <a:off x="12528387" y="6123325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71" y="544344"/>
            <a:ext cx="3328616" cy="24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4510975" y="3548325"/>
            <a:ext cx="92661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Agricultural development</a:t>
            </a:r>
            <a:endParaRPr sz="40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08" name="Google Shape;208;p23"/>
          <p:cNvSpPr/>
          <p:nvPr/>
        </p:nvSpPr>
        <p:spPr>
          <a:xfrm rot="-1461526">
            <a:off x="14933554" y="1223805"/>
            <a:ext cx="5508832" cy="7315908"/>
          </a:xfrm>
          <a:custGeom>
            <a:rect b="b" l="l" r="r" t="t"/>
            <a:pathLst>
              <a:path extrusionOk="0" h="1133640" w="824723">
                <a:moveTo>
                  <a:pt x="0" y="0"/>
                </a:moveTo>
                <a:lnTo>
                  <a:pt x="824723" y="0"/>
                </a:lnTo>
                <a:lnTo>
                  <a:pt x="824723" y="1133640"/>
                </a:lnTo>
                <a:lnTo>
                  <a:pt x="0" y="1133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23"/>
          <p:cNvSpPr txBox="1"/>
          <p:nvPr/>
        </p:nvSpPr>
        <p:spPr>
          <a:xfrm>
            <a:off x="5016500" y="5188850"/>
            <a:ext cx="8001000" cy="3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Prata"/>
                <a:ea typeface="Prata"/>
                <a:cs typeface="Prata"/>
                <a:sym typeface="Prata"/>
              </a:rPr>
              <a:t>“To promote agriculture production that better nourishes Americans while also helping feed others throughout the world”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Prata"/>
              <a:ea typeface="Prata"/>
              <a:cs typeface="Prata"/>
              <a:sym typeface="Pr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Prata"/>
                <a:ea typeface="Prata"/>
                <a:cs typeface="Prata"/>
                <a:sym typeface="Prata"/>
              </a:rPr>
              <a:t>-About USDA Website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0" name="Google Shape;210;p23"/>
          <p:cNvSpPr/>
          <p:nvPr/>
        </p:nvSpPr>
        <p:spPr>
          <a:xfrm rot="-4520392">
            <a:off x="2589245" y="3369485"/>
            <a:ext cx="2453286" cy="9145824"/>
          </a:xfrm>
          <a:custGeom>
            <a:rect b="b" l="l" r="r" t="t"/>
            <a:pathLst>
              <a:path extrusionOk="0" h="1328995" w="431923">
                <a:moveTo>
                  <a:pt x="0" y="0"/>
                </a:moveTo>
                <a:lnTo>
                  <a:pt x="431923" y="0"/>
                </a:lnTo>
                <a:lnTo>
                  <a:pt x="431923" y="1328995"/>
                </a:lnTo>
                <a:lnTo>
                  <a:pt x="0" y="1328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4"/>
          <p:cNvSpPr txBox="1"/>
          <p:nvPr/>
        </p:nvSpPr>
        <p:spPr>
          <a:xfrm>
            <a:off x="4946120" y="4600621"/>
            <a:ext cx="83958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8">
              <a:latin typeface="Prata"/>
              <a:ea typeface="Prata"/>
              <a:cs typeface="Prata"/>
              <a:sym typeface="Prata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rata"/>
                <a:ea typeface="Prata"/>
                <a:cs typeface="Prata"/>
                <a:sym typeface="Prata"/>
              </a:rPr>
              <a:t> Maitake Mushrooms</a:t>
            </a:r>
            <a:endParaRPr sz="2898">
              <a:latin typeface="Prata"/>
              <a:ea typeface="Prata"/>
              <a:cs typeface="Prata"/>
              <a:sym typeface="Prata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rata"/>
                <a:ea typeface="Prata"/>
                <a:cs typeface="Prata"/>
                <a:sym typeface="Prata"/>
              </a:rPr>
              <a:t>Sunflower Seeds</a:t>
            </a:r>
            <a:endParaRPr sz="2898">
              <a:latin typeface="Prata"/>
              <a:ea typeface="Prata"/>
              <a:cs typeface="Prata"/>
              <a:sym typeface="Prata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rata"/>
                <a:ea typeface="Prata"/>
                <a:cs typeface="Prata"/>
                <a:sym typeface="Prata"/>
              </a:rPr>
              <a:t>Chickpeas</a:t>
            </a:r>
            <a:endParaRPr sz="2898">
              <a:latin typeface="Prata"/>
              <a:ea typeface="Prata"/>
              <a:cs typeface="Prata"/>
              <a:sym typeface="Prata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rata"/>
                <a:ea typeface="Prata"/>
                <a:cs typeface="Prata"/>
                <a:sym typeface="Prata"/>
              </a:rPr>
              <a:t>Kale</a:t>
            </a:r>
            <a:endParaRPr sz="2898">
              <a:latin typeface="Prata"/>
              <a:ea typeface="Prata"/>
              <a:cs typeface="Prata"/>
              <a:sym typeface="Prata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rata"/>
                <a:ea typeface="Prata"/>
                <a:cs typeface="Prata"/>
                <a:sym typeface="Prata"/>
              </a:rPr>
              <a:t>Soy Flour</a:t>
            </a:r>
            <a:endParaRPr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3211637" y="6648850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>
            <a:off x="13219224" y="880850"/>
            <a:ext cx="6173737" cy="2684444"/>
          </a:xfrm>
          <a:custGeom>
            <a:rect b="b" l="l" r="r" t="t"/>
            <a:pathLst>
              <a:path extrusionOk="0" h="916975" w="1690277">
                <a:moveTo>
                  <a:pt x="0" y="0"/>
                </a:moveTo>
                <a:lnTo>
                  <a:pt x="1690278" y="0"/>
                </a:lnTo>
                <a:lnTo>
                  <a:pt x="1690278" y="916975"/>
                </a:lnTo>
                <a:lnTo>
                  <a:pt x="0" y="91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4"/>
          <p:cNvSpPr txBox="1"/>
          <p:nvPr/>
        </p:nvSpPr>
        <p:spPr>
          <a:xfrm>
            <a:off x="8449525" y="170977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3820" y="5485706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3879" y="4827757"/>
            <a:ext cx="3328616" cy="24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5068825" y="4223238"/>
            <a:ext cx="8150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98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Top foods that FDC should analyze further:</a:t>
            </a:r>
            <a:endParaRPr sz="3300">
              <a:solidFill>
                <a:schemeClr val="dk2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1575" y="-367752"/>
            <a:ext cx="5405198" cy="54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/>
        </p:nvSpPr>
        <p:spPr>
          <a:xfrm>
            <a:off x="3647496" y="1338606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Questions?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5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25"/>
          <p:cNvSpPr/>
          <p:nvPr/>
        </p:nvSpPr>
        <p:spPr>
          <a:xfrm>
            <a:off x="1700662" y="5439962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5"/>
          <p:cNvSpPr/>
          <p:nvPr/>
        </p:nvSpPr>
        <p:spPr>
          <a:xfrm>
            <a:off x="5904537" y="7294350"/>
            <a:ext cx="6173737" cy="2684444"/>
          </a:xfrm>
          <a:custGeom>
            <a:rect b="b" l="l" r="r" t="t"/>
            <a:pathLst>
              <a:path extrusionOk="0" h="916975" w="1690277">
                <a:moveTo>
                  <a:pt x="0" y="0"/>
                </a:moveTo>
                <a:lnTo>
                  <a:pt x="1690278" y="0"/>
                </a:lnTo>
                <a:lnTo>
                  <a:pt x="1690278" y="916975"/>
                </a:lnTo>
                <a:lnTo>
                  <a:pt x="0" y="91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5" name="Google Shape;2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9595" y="2324806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71" y="544344"/>
            <a:ext cx="3328616" cy="249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8800" y="2440898"/>
            <a:ext cx="5405198" cy="54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/>
        </p:nvSpPr>
        <p:spPr>
          <a:xfrm>
            <a:off x="3568525" y="544350"/>
            <a:ext cx="105414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Outside Sources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3" name="Google Shape;243;p26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6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6"/>
          <p:cNvSpPr txBox="1"/>
          <p:nvPr/>
        </p:nvSpPr>
        <p:spPr>
          <a:xfrm>
            <a:off x="4641320" y="4995159"/>
            <a:ext cx="8395800" cy="23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123" lvl="0" marL="45720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SzPts val="1898"/>
              <a:buFont typeface="Poppins"/>
              <a:buChar char="●"/>
            </a:pPr>
            <a:r>
              <a:rPr lang="en-US" sz="1898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https://www.fda.gov/consumers/consumer-updates/flour-raw-food-and-other-safety-facts</a:t>
            </a:r>
            <a:r>
              <a:rPr lang="en-US" sz="1898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98">
              <a:latin typeface="Poppins"/>
              <a:ea typeface="Poppins"/>
              <a:cs typeface="Poppins"/>
              <a:sym typeface="Poppins"/>
            </a:endParaRPr>
          </a:p>
          <a:p>
            <a:pPr indent="-349123" lvl="0" marL="45720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SzPts val="1898"/>
              <a:buFont typeface="Poppins"/>
              <a:buChar char="●"/>
            </a:pPr>
            <a:r>
              <a:rPr lang="en-US" sz="1898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https://www.healthline.com/health/food-nutrition/maitake-mushroom</a:t>
            </a:r>
            <a:r>
              <a:rPr lang="en-US" sz="1898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98"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8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58431"/>
            <a:ext cx="4641319" cy="46413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3211637" y="6648850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26"/>
          <p:cNvSpPr/>
          <p:nvPr/>
        </p:nvSpPr>
        <p:spPr>
          <a:xfrm>
            <a:off x="13058574" y="0"/>
            <a:ext cx="6173737" cy="2684444"/>
          </a:xfrm>
          <a:custGeom>
            <a:rect b="b" l="l" r="r" t="t"/>
            <a:pathLst>
              <a:path extrusionOk="0" h="916975" w="1690277">
                <a:moveTo>
                  <a:pt x="0" y="0"/>
                </a:moveTo>
                <a:lnTo>
                  <a:pt x="1690278" y="0"/>
                </a:lnTo>
                <a:lnTo>
                  <a:pt x="1690278" y="916975"/>
                </a:lnTo>
                <a:lnTo>
                  <a:pt x="0" y="91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9" name="Google Shape;24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03820" y="5485706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871" y="544344"/>
            <a:ext cx="3328616" cy="249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Analysis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4"/>
          <p:cNvSpPr txBox="1"/>
          <p:nvPr/>
        </p:nvSpPr>
        <p:spPr>
          <a:xfrm>
            <a:off x="4784195" y="3346346"/>
            <a:ext cx="83958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As USDA FoodData Central continues to experience a decline in </a:t>
            </a: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resources</a:t>
            </a: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 for food and nutrient analysis. We are researching a more concise set of foods that will be necessary to continue to evaluate, creating a decline in spending.</a:t>
            </a:r>
            <a:endParaRPr sz="2898"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8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211637" y="6648850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/>
          <p:nvPr/>
        </p:nvSpPr>
        <p:spPr>
          <a:xfrm>
            <a:off x="12001374" y="7016475"/>
            <a:ext cx="6173737" cy="2684444"/>
          </a:xfrm>
          <a:custGeom>
            <a:rect b="b" l="l" r="r" t="t"/>
            <a:pathLst>
              <a:path extrusionOk="0" h="916975" w="1690277">
                <a:moveTo>
                  <a:pt x="0" y="0"/>
                </a:moveTo>
                <a:lnTo>
                  <a:pt x="1690278" y="0"/>
                </a:lnTo>
                <a:lnTo>
                  <a:pt x="1690278" y="916975"/>
                </a:lnTo>
                <a:lnTo>
                  <a:pt x="0" y="91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6030" y="700656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46" y="5104344"/>
            <a:ext cx="3328616" cy="249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80000" y="605248"/>
            <a:ext cx="5405198" cy="54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3800046" y="1130181"/>
            <a:ext cx="106878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9">
                <a:solidFill>
                  <a:schemeClr val="accent1"/>
                </a:solidFill>
                <a:latin typeface="Prata"/>
                <a:ea typeface="Prata"/>
                <a:cs typeface="Prata"/>
                <a:sym typeface="Prata"/>
              </a:rPr>
              <a:t>Challenges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4784195" y="3346346"/>
            <a:ext cx="83958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2622" lvl="0" marL="45720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SzPts val="2898"/>
              <a:buFont typeface="Poppins"/>
              <a:buChar char="●"/>
            </a:pP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Understanding the Dataset.</a:t>
            </a:r>
            <a:endParaRPr sz="2898">
              <a:latin typeface="Poppins"/>
              <a:ea typeface="Poppins"/>
              <a:cs typeface="Poppins"/>
              <a:sym typeface="Poppins"/>
            </a:endParaRPr>
          </a:p>
          <a:p>
            <a:pPr indent="-412622" lvl="0" marL="45720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SzPts val="2898"/>
              <a:buFont typeface="Poppins"/>
              <a:buChar char="●"/>
            </a:pP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Navigating missing data. </a:t>
            </a:r>
            <a:endParaRPr sz="2898">
              <a:latin typeface="Poppins"/>
              <a:ea typeface="Poppins"/>
              <a:cs typeface="Poppins"/>
              <a:sym typeface="Poppins"/>
            </a:endParaRPr>
          </a:p>
          <a:p>
            <a:pPr indent="-412622" lvl="0" marL="45720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SzPts val="2898"/>
              <a:buFont typeface="Poppins"/>
              <a:buChar char="●"/>
            </a:pPr>
            <a:r>
              <a:rPr lang="en-US" sz="2898">
                <a:latin typeface="Poppins"/>
                <a:ea typeface="Poppins"/>
                <a:cs typeface="Poppins"/>
                <a:sym typeface="Poppins"/>
              </a:rPr>
              <a:t>Choosing the best procedure for comparing the two methods.</a:t>
            </a:r>
            <a:endParaRPr sz="2898">
              <a:latin typeface="Poppins"/>
              <a:ea typeface="Poppins"/>
              <a:cs typeface="Poppins"/>
              <a:sym typeface="Poppins"/>
            </a:endParaRPr>
          </a:p>
          <a:p>
            <a:pPr indent="0" lvl="1" marL="0" marR="0" rtl="0" algn="ctr">
              <a:lnSpc>
                <a:spcPct val="15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98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3613437" y="1304025"/>
            <a:ext cx="2720715" cy="3638141"/>
          </a:xfrm>
          <a:custGeom>
            <a:rect b="b" l="l" r="r" t="t"/>
            <a:pathLst>
              <a:path extrusionOk="0" h="1433750" w="1109364">
                <a:moveTo>
                  <a:pt x="0" y="0"/>
                </a:moveTo>
                <a:lnTo>
                  <a:pt x="1109364" y="0"/>
                </a:lnTo>
                <a:lnTo>
                  <a:pt x="1109364" y="1433750"/>
                </a:lnTo>
                <a:lnTo>
                  <a:pt x="0" y="143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/>
          <p:nvPr/>
        </p:nvSpPr>
        <p:spPr>
          <a:xfrm>
            <a:off x="-507576" y="7188325"/>
            <a:ext cx="6173737" cy="2684444"/>
          </a:xfrm>
          <a:custGeom>
            <a:rect b="b" l="l" r="r" t="t"/>
            <a:pathLst>
              <a:path extrusionOk="0" h="916975" w="1690277">
                <a:moveTo>
                  <a:pt x="0" y="0"/>
                </a:moveTo>
                <a:lnTo>
                  <a:pt x="1690278" y="0"/>
                </a:lnTo>
                <a:lnTo>
                  <a:pt x="1690278" y="916975"/>
                </a:lnTo>
                <a:lnTo>
                  <a:pt x="0" y="91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170" y="6256631"/>
            <a:ext cx="4641280" cy="354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1659" y="6159244"/>
            <a:ext cx="3328616" cy="249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300" y="1551648"/>
            <a:ext cx="5405198" cy="54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5679175" y="-128375"/>
            <a:ext cx="12912900" cy="1198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/>
        </p:nvSpPr>
        <p:spPr>
          <a:xfrm>
            <a:off x="253350" y="719800"/>
            <a:ext cx="5403900" cy="6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By comparing the means of each nutrient in the dataset, we can see how the methods used to determine nutrient value compare. </a:t>
            </a:r>
            <a:endParaRPr sz="4800"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3595" t="0"/>
          <a:stretch/>
        </p:blipFill>
        <p:spPr>
          <a:xfrm>
            <a:off x="5657250" y="433050"/>
            <a:ext cx="12585750" cy="94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427025" y="7908088"/>
            <a:ext cx="4897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A 1:1 ratio (designated by the red line) </a:t>
            </a:r>
            <a:r>
              <a:rPr lang="en-US" sz="32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rPr>
              <a:t>implies a perfect match.</a:t>
            </a:r>
            <a:endParaRPr sz="3200">
              <a:solidFill>
                <a:schemeClr val="lt1"/>
              </a:solidFill>
              <a:latin typeface="Prata"/>
              <a:ea typeface="Prata"/>
              <a:cs typeface="Prata"/>
              <a:sym typeface="Pr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17"/>
          <p:cNvCxnSpPr/>
          <p:nvPr/>
        </p:nvCxnSpPr>
        <p:spPr>
          <a:xfrm>
            <a:off x="-303865" y="9872768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-303865" y="414232"/>
            <a:ext cx="1889573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7"/>
          <p:cNvSpPr txBox="1"/>
          <p:nvPr/>
        </p:nvSpPr>
        <p:spPr>
          <a:xfrm>
            <a:off x="277025" y="662175"/>
            <a:ext cx="6815100" cy="4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Foods that their Nutrient Values Have</a:t>
            </a:r>
            <a:endParaRPr sz="7448">
              <a:solidFill>
                <a:srgbClr val="FFFFFF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Changed</a:t>
            </a:r>
            <a:endParaRPr sz="7448">
              <a:solidFill>
                <a:srgbClr val="FFFFFF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310" y="0"/>
            <a:ext cx="109066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8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8"/>
          <p:cNvSpPr txBox="1"/>
          <p:nvPr/>
        </p:nvSpPr>
        <p:spPr>
          <a:xfrm>
            <a:off x="0" y="1589550"/>
            <a:ext cx="6624000" cy="7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Flour makes up the majority of foods that require reevaluation</a:t>
            </a:r>
            <a:endParaRPr sz="10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125" y="-153250"/>
            <a:ext cx="11304725" cy="105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9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19"/>
          <p:cNvSpPr txBox="1"/>
          <p:nvPr/>
        </p:nvSpPr>
        <p:spPr>
          <a:xfrm>
            <a:off x="0" y="676225"/>
            <a:ext cx="182880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The </a:t>
            </a:r>
            <a:r>
              <a:rPr lang="en-US" sz="60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amount</a:t>
            </a:r>
            <a:r>
              <a:rPr lang="en-US" sz="60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of Vitamin D2 in each food</a:t>
            </a:r>
            <a:endParaRPr sz="6000">
              <a:solidFill>
                <a:srgbClr val="FFFFFF"/>
              </a:solidFill>
              <a:latin typeface="Prata"/>
              <a:ea typeface="Prata"/>
              <a:cs typeface="Prata"/>
              <a:sym typeface="Prata"/>
            </a:endParaRPr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fluctuates the most between the two methods.</a:t>
            </a:r>
            <a:endParaRPr sz="6000"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" y="3277025"/>
            <a:ext cx="18895799" cy="7009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16165325" y="3947375"/>
            <a:ext cx="3381000" cy="407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-107900" y="3277025"/>
            <a:ext cx="1456500" cy="701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 rot="-5400000">
            <a:off x="-1163625" y="4341875"/>
            <a:ext cx="60093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45672"/>
                </a:solidFill>
                <a:latin typeface="Calibri"/>
                <a:ea typeface="Calibri"/>
                <a:cs typeface="Calibri"/>
                <a:sym typeface="Calibri"/>
              </a:rPr>
              <a:t>Mean Deviation Difference</a:t>
            </a:r>
            <a:endParaRPr sz="3200">
              <a:solidFill>
                <a:srgbClr val="44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7711175" y="9736375"/>
            <a:ext cx="2970000" cy="72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512800" y="9406400"/>
            <a:ext cx="1000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445672"/>
                </a:solidFill>
                <a:latin typeface="Calibri"/>
                <a:ea typeface="Calibri"/>
                <a:cs typeface="Calibri"/>
                <a:sym typeface="Calibri"/>
              </a:rPr>
              <a:t>SR Component</a:t>
            </a:r>
            <a:endParaRPr sz="3200">
              <a:solidFill>
                <a:srgbClr val="445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-121575" y="2337825"/>
            <a:ext cx="18548400" cy="859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0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0"/>
          <p:cNvSpPr txBox="1"/>
          <p:nvPr/>
        </p:nvSpPr>
        <p:spPr>
          <a:xfrm>
            <a:off x="0" y="662175"/>
            <a:ext cx="18288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Stable Nutrients</a:t>
            </a:r>
            <a:endParaRPr sz="100"/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12656" t="0"/>
          <a:stretch/>
        </p:blipFill>
        <p:spPr>
          <a:xfrm>
            <a:off x="1131936" y="2437725"/>
            <a:ext cx="16024176" cy="6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8510075" y="8364350"/>
            <a:ext cx="2310000" cy="43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7841525" y="8288325"/>
            <a:ext cx="49323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45672"/>
                </a:solidFill>
                <a:latin typeface="Calibri"/>
                <a:ea typeface="Calibri"/>
                <a:cs typeface="Calibri"/>
                <a:sym typeface="Calibri"/>
              </a:rPr>
              <a:t>SR Component</a:t>
            </a:r>
            <a:endParaRPr sz="3200">
              <a:solidFill>
                <a:srgbClr val="44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1236025" y="4265600"/>
            <a:ext cx="538500" cy="276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 rot="-5400000">
            <a:off x="-1099925" y="4942950"/>
            <a:ext cx="5210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45672"/>
                </a:solidFill>
                <a:latin typeface="Calibri"/>
                <a:ea typeface="Calibri"/>
                <a:cs typeface="Calibri"/>
                <a:sym typeface="Calibri"/>
              </a:rPr>
              <a:t>Mean Deviation Difference</a:t>
            </a:r>
            <a:endParaRPr sz="3200">
              <a:solidFill>
                <a:srgbClr val="44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5642175" y="-197850"/>
            <a:ext cx="12799800" cy="106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1"/>
          <p:cNvCxnSpPr/>
          <p:nvPr/>
        </p:nvCxnSpPr>
        <p:spPr>
          <a:xfrm>
            <a:off x="-303865" y="9872768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-303865" y="414232"/>
            <a:ext cx="188958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1"/>
          <p:cNvSpPr txBox="1"/>
          <p:nvPr/>
        </p:nvSpPr>
        <p:spPr>
          <a:xfrm>
            <a:off x="-671575" y="600325"/>
            <a:ext cx="6815100" cy="5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48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Problem Foods and their Respective Nutrients</a:t>
            </a:r>
            <a:endParaRPr sz="1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925" y="600325"/>
            <a:ext cx="12591075" cy="9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